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2" r:id="rId18"/>
    <p:sldId id="274" r:id="rId19"/>
    <p:sldId id="275" r:id="rId20"/>
    <p:sldId id="276" r:id="rId21"/>
    <p:sldId id="277" r:id="rId22"/>
    <p:sldId id="278" r:id="rId23"/>
    <p:sldId id="279" r:id="rId24"/>
    <p:sldId id="283" r:id="rId25"/>
    <p:sldId id="284" r:id="rId26"/>
    <p:sldId id="280" r:id="rId27"/>
    <p:sldId id="258" r:id="rId28"/>
    <p:sldId id="286" r:id="rId29"/>
    <p:sldId id="287" r:id="rId30"/>
    <p:sldId id="289" r:id="rId31"/>
    <p:sldId id="290" r:id="rId32"/>
    <p:sldId id="281" r:id="rId33"/>
    <p:sldId id="282" r:id="rId34"/>
    <p:sldId id="293" r:id="rId35"/>
    <p:sldId id="294" r:id="rId36"/>
    <p:sldId id="292" r:id="rId37"/>
    <p:sldId id="285" r:id="rId38"/>
    <p:sldId id="29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B18CD0-D9EC-452A-95BF-E44097A3DA45}"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184608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B18CD0-D9EC-452A-95BF-E44097A3DA45}"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184272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B18CD0-D9EC-452A-95BF-E44097A3DA45}"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1751138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B18CD0-D9EC-452A-95BF-E44097A3DA45}"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4269215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B18CD0-D9EC-452A-95BF-E44097A3DA45}"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288134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B18CD0-D9EC-452A-95BF-E44097A3DA45}"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7833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B18CD0-D9EC-452A-95BF-E44097A3DA45}" type="datetimeFigureOut">
              <a:rPr lang="en-US" smtClean="0"/>
              <a:t>10/18/2021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118531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B18CD0-D9EC-452A-95BF-E44097A3DA45}" type="datetimeFigureOut">
              <a:rPr lang="en-US" smtClean="0"/>
              <a:t>10/18/2021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377979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B18CD0-D9EC-452A-95BF-E44097A3DA45}" type="datetimeFigureOut">
              <a:rPr lang="en-US" smtClean="0"/>
              <a:t>10/18/2021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313751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B18CD0-D9EC-452A-95BF-E44097A3DA45}"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1784715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B18CD0-D9EC-452A-95BF-E44097A3DA45}"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A510-7A98-4C87-A269-B7368F35C6EA}" type="slidenum">
              <a:rPr lang="en-US" smtClean="0"/>
              <a:t>‹#›</a:t>
            </a:fld>
            <a:endParaRPr lang="en-US"/>
          </a:p>
        </p:txBody>
      </p:sp>
    </p:spTree>
    <p:extLst>
      <p:ext uri="{BB962C8B-B14F-4D97-AF65-F5344CB8AC3E}">
        <p14:creationId xmlns:p14="http://schemas.microsoft.com/office/powerpoint/2010/main" val="2810548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18CD0-D9EC-452A-95BF-E44097A3DA45}" type="datetimeFigureOut">
              <a:rPr lang="en-US" smtClean="0"/>
              <a:t>10/18/2021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0A510-7A98-4C87-A269-B7368F35C6EA}" type="slidenum">
              <a:rPr lang="en-US" smtClean="0"/>
              <a:t>‹#›</a:t>
            </a:fld>
            <a:endParaRPr lang="en-US"/>
          </a:p>
        </p:txBody>
      </p:sp>
    </p:spTree>
    <p:extLst>
      <p:ext uri="{BB962C8B-B14F-4D97-AF65-F5344CB8AC3E}">
        <p14:creationId xmlns:p14="http://schemas.microsoft.com/office/powerpoint/2010/main" val="3912445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osha.gov/safety-management/hazard-prevention#ai2" TargetMode="External"/><Relationship Id="rId7" Type="http://schemas.openxmlformats.org/officeDocument/2006/relationships/hyperlink" Target="https://www.osha.gov/safety-management/hazard-prevention#ai6" TargetMode="External"/><Relationship Id="rId2" Type="http://schemas.openxmlformats.org/officeDocument/2006/relationships/hyperlink" Target="https://www.osha.gov/safety-management/hazard-prevention#ai1" TargetMode="External"/><Relationship Id="rId1" Type="http://schemas.openxmlformats.org/officeDocument/2006/relationships/slideLayout" Target="../slideLayouts/slideLayout2.xml"/><Relationship Id="rId6" Type="http://schemas.openxmlformats.org/officeDocument/2006/relationships/hyperlink" Target="https://www.osha.gov/safety-management/hazard-prevention#ai5" TargetMode="External"/><Relationship Id="rId5" Type="http://schemas.openxmlformats.org/officeDocument/2006/relationships/hyperlink" Target="https://www.osha.gov/safety-management/hazard-prevention#ai4" TargetMode="External"/><Relationship Id="rId4" Type="http://schemas.openxmlformats.org/officeDocument/2006/relationships/hyperlink" Target="https://www.osha.gov/safety-management/hazard-prevention#ai3" TargetMode="Externa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C000"/>
          </a:solidFill>
        </p:spPr>
        <p:txBody>
          <a:bodyPr>
            <a:normAutofit/>
          </a:bodyPr>
          <a:lstStyle/>
          <a:p>
            <a:r>
              <a:rPr lang="en-US" sz="4800" b="1" dirty="0" smtClean="0"/>
              <a:t>Occupational health Hazards</a:t>
            </a:r>
            <a:endParaRPr lang="en-US" sz="4800" b="1" dirty="0"/>
          </a:p>
        </p:txBody>
      </p:sp>
      <p:sp>
        <p:nvSpPr>
          <p:cNvPr id="3" name="Subtitle 2"/>
          <p:cNvSpPr>
            <a:spLocks noGrp="1"/>
          </p:cNvSpPr>
          <p:nvPr>
            <p:ph type="subTitle" idx="1"/>
          </p:nvPr>
        </p:nvSpPr>
        <p:spPr/>
        <p:txBody>
          <a:bodyPr/>
          <a:lstStyle/>
          <a:p>
            <a:endParaRPr lang="en-US" dirty="0" smtClean="0"/>
          </a:p>
          <a:p>
            <a:endParaRPr lang="en-US" dirty="0"/>
          </a:p>
          <a:p>
            <a:endParaRPr lang="en-US" dirty="0"/>
          </a:p>
        </p:txBody>
      </p:sp>
    </p:spTree>
    <p:extLst>
      <p:ext uri="{BB962C8B-B14F-4D97-AF65-F5344CB8AC3E}">
        <p14:creationId xmlns:p14="http://schemas.microsoft.com/office/powerpoint/2010/main" val="1090805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at risk?</a:t>
            </a:r>
            <a:endParaRPr lang="en-US" dirty="0"/>
          </a:p>
        </p:txBody>
      </p:sp>
      <p:sp>
        <p:nvSpPr>
          <p:cNvPr id="3" name="Content Placeholder 2"/>
          <p:cNvSpPr>
            <a:spLocks noGrp="1"/>
          </p:cNvSpPr>
          <p:nvPr>
            <p:ph idx="1"/>
          </p:nvPr>
        </p:nvSpPr>
        <p:spPr/>
        <p:txBody>
          <a:bodyPr/>
          <a:lstStyle/>
          <a:p>
            <a:r>
              <a:rPr lang="en-US" dirty="0" smtClean="0"/>
              <a:t>Workers in winter places</a:t>
            </a:r>
          </a:p>
          <a:p>
            <a:r>
              <a:rPr lang="en-US" dirty="0" smtClean="0"/>
              <a:t>Fishermen</a:t>
            </a:r>
          </a:p>
          <a:p>
            <a:r>
              <a:rPr lang="en-US" dirty="0" smtClean="0"/>
              <a:t>Workers in the frozen food groceries</a:t>
            </a:r>
          </a:p>
          <a:p>
            <a:r>
              <a:rPr lang="en-US" dirty="0" smtClean="0"/>
              <a:t>Road construction workers</a:t>
            </a:r>
          </a:p>
          <a:p>
            <a:r>
              <a:rPr lang="en-US" dirty="0" smtClean="0"/>
              <a:t>Soldiers </a:t>
            </a:r>
          </a:p>
          <a:p>
            <a:endParaRPr lang="en-US" dirty="0"/>
          </a:p>
        </p:txBody>
      </p:sp>
    </p:spTree>
    <p:extLst>
      <p:ext uri="{BB962C8B-B14F-4D97-AF65-F5344CB8AC3E}">
        <p14:creationId xmlns:p14="http://schemas.microsoft.com/office/powerpoint/2010/main" val="1813429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idx="1"/>
          </p:nvPr>
        </p:nvSpPr>
        <p:spPr/>
        <p:txBody>
          <a:bodyPr/>
          <a:lstStyle/>
          <a:p>
            <a:r>
              <a:rPr lang="en-US" dirty="0" smtClean="0"/>
              <a:t>Use of protective gears – boots, gloves</a:t>
            </a:r>
          </a:p>
          <a:p>
            <a:r>
              <a:rPr lang="en-US" dirty="0" smtClean="0"/>
              <a:t>Proper training </a:t>
            </a:r>
          </a:p>
          <a:p>
            <a:r>
              <a:rPr lang="en-US" dirty="0" smtClean="0"/>
              <a:t>Temperature controls in the work place</a:t>
            </a:r>
          </a:p>
          <a:p>
            <a:r>
              <a:rPr lang="en-US" dirty="0" smtClean="0"/>
              <a:t>Heaters – gas/electric</a:t>
            </a:r>
          </a:p>
          <a:p>
            <a:endParaRPr lang="en-US" dirty="0"/>
          </a:p>
        </p:txBody>
      </p:sp>
    </p:spTree>
    <p:extLst>
      <p:ext uri="{BB962C8B-B14F-4D97-AF65-F5344CB8AC3E}">
        <p14:creationId xmlns:p14="http://schemas.microsoft.com/office/powerpoint/2010/main" val="914320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Light </a:t>
            </a:r>
            <a:endParaRPr lang="en-US" dirty="0"/>
          </a:p>
        </p:txBody>
      </p:sp>
      <p:sp>
        <p:nvSpPr>
          <p:cNvPr id="3" name="Content Placeholder 2"/>
          <p:cNvSpPr>
            <a:spLocks noGrp="1"/>
          </p:cNvSpPr>
          <p:nvPr>
            <p:ph idx="1"/>
          </p:nvPr>
        </p:nvSpPr>
        <p:spPr/>
        <p:txBody>
          <a:bodyPr/>
          <a:lstStyle/>
          <a:p>
            <a:r>
              <a:rPr lang="en-US" b="1" dirty="0" smtClean="0"/>
              <a:t>Occupational cataract</a:t>
            </a:r>
            <a:r>
              <a:rPr lang="en-US" dirty="0" smtClean="0"/>
              <a:t> – common with radiologists.</a:t>
            </a:r>
          </a:p>
          <a:p>
            <a:r>
              <a:rPr lang="en-US" b="1" dirty="0" smtClean="0"/>
              <a:t>Miner’s </a:t>
            </a:r>
            <a:r>
              <a:rPr lang="en-US" b="1" dirty="0" err="1" smtClean="0"/>
              <a:t>nystagmus</a:t>
            </a:r>
            <a:r>
              <a:rPr lang="en-US" b="1" dirty="0" smtClean="0"/>
              <a:t> </a:t>
            </a:r>
            <a:r>
              <a:rPr lang="en-US" dirty="0" smtClean="0"/>
              <a:t>– occurs in coal workers. Difficulty in seeing in the dark or poor light.</a:t>
            </a:r>
            <a:endParaRPr lang="en-US" dirty="0"/>
          </a:p>
        </p:txBody>
      </p:sp>
    </p:spTree>
    <p:extLst>
      <p:ext uri="{BB962C8B-B14F-4D97-AF65-F5344CB8AC3E}">
        <p14:creationId xmlns:p14="http://schemas.microsoft.com/office/powerpoint/2010/main" val="1335248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Pressure. </a:t>
            </a:r>
            <a:endParaRPr lang="en-US" dirty="0"/>
          </a:p>
        </p:txBody>
      </p:sp>
      <p:sp>
        <p:nvSpPr>
          <p:cNvPr id="3" name="Content Placeholder 2"/>
          <p:cNvSpPr>
            <a:spLocks noGrp="1"/>
          </p:cNvSpPr>
          <p:nvPr>
            <p:ph idx="1"/>
          </p:nvPr>
        </p:nvSpPr>
        <p:spPr/>
        <p:txBody>
          <a:bodyPr/>
          <a:lstStyle/>
          <a:p>
            <a:r>
              <a:rPr lang="en-US" dirty="0" smtClean="0"/>
              <a:t>Decompression sickness. – at risk are marine biologists, divers, fishermen.</a:t>
            </a:r>
          </a:p>
          <a:p>
            <a:r>
              <a:rPr lang="en-US" dirty="0" smtClean="0"/>
              <a:t>Explosion or blast overpressure (BOP)- </a:t>
            </a:r>
            <a:endParaRPr lang="en-US" dirty="0"/>
          </a:p>
        </p:txBody>
      </p:sp>
    </p:spTree>
    <p:extLst>
      <p:ext uri="{BB962C8B-B14F-4D97-AF65-F5344CB8AC3E}">
        <p14:creationId xmlns:p14="http://schemas.microsoft.com/office/powerpoint/2010/main" val="2896202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Noise.</a:t>
            </a:r>
            <a:endParaRPr lang="en-US" dirty="0"/>
          </a:p>
        </p:txBody>
      </p:sp>
      <p:sp>
        <p:nvSpPr>
          <p:cNvPr id="3" name="Content Placeholder 2"/>
          <p:cNvSpPr>
            <a:spLocks noGrp="1"/>
          </p:cNvSpPr>
          <p:nvPr>
            <p:ph idx="1"/>
          </p:nvPr>
        </p:nvSpPr>
        <p:spPr/>
        <p:txBody>
          <a:bodyPr/>
          <a:lstStyle/>
          <a:p>
            <a:r>
              <a:rPr lang="en-US" dirty="0" smtClean="0"/>
              <a:t>Occupational deafness. – hearing loss due to exposure to loud noise.</a:t>
            </a:r>
          </a:p>
          <a:p>
            <a:r>
              <a:rPr lang="en-US" dirty="0" smtClean="0"/>
              <a:t>At risk; musicians, mining workers, airline workers, pilots, soldiers.</a:t>
            </a:r>
            <a:endParaRPr lang="en-US" dirty="0"/>
          </a:p>
        </p:txBody>
      </p:sp>
    </p:spTree>
    <p:extLst>
      <p:ext uri="{BB962C8B-B14F-4D97-AF65-F5344CB8AC3E}">
        <p14:creationId xmlns:p14="http://schemas.microsoft.com/office/powerpoint/2010/main" val="2303098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Radiation. </a:t>
            </a:r>
            <a:endParaRPr lang="en-US" dirty="0"/>
          </a:p>
        </p:txBody>
      </p:sp>
      <p:sp>
        <p:nvSpPr>
          <p:cNvPr id="3" name="Content Placeholder 2"/>
          <p:cNvSpPr>
            <a:spLocks noGrp="1"/>
          </p:cNvSpPr>
          <p:nvPr>
            <p:ph idx="1"/>
          </p:nvPr>
        </p:nvSpPr>
        <p:spPr/>
        <p:txBody>
          <a:bodyPr/>
          <a:lstStyle/>
          <a:p>
            <a:r>
              <a:rPr lang="en-US" dirty="0" smtClean="0"/>
              <a:t>Exposure X-Rays, gamma rays, </a:t>
            </a:r>
          </a:p>
          <a:p>
            <a:r>
              <a:rPr lang="en-US" dirty="0" smtClean="0"/>
              <a:t>High dose causes burns, death</a:t>
            </a:r>
          </a:p>
          <a:p>
            <a:r>
              <a:rPr lang="en-US" dirty="0" smtClean="0"/>
              <a:t>Low dose causes cancer, genetic damages</a:t>
            </a:r>
          </a:p>
          <a:p>
            <a:r>
              <a:rPr lang="en-US" b="1" dirty="0" smtClean="0"/>
              <a:t>At risk</a:t>
            </a:r>
            <a:r>
              <a:rPr lang="en-US" dirty="0" smtClean="0"/>
              <a:t>; nuclear power workers, radiologists, manufacturing industries. </a:t>
            </a:r>
            <a:endParaRPr lang="en-US" dirty="0"/>
          </a:p>
        </p:txBody>
      </p:sp>
    </p:spTree>
    <p:extLst>
      <p:ext uri="{BB962C8B-B14F-4D97-AF65-F5344CB8AC3E}">
        <p14:creationId xmlns:p14="http://schemas.microsoft.com/office/powerpoint/2010/main" val="36107798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Vibration </a:t>
            </a:r>
            <a:endParaRPr lang="en-US" dirty="0"/>
          </a:p>
        </p:txBody>
      </p:sp>
      <p:sp>
        <p:nvSpPr>
          <p:cNvPr id="3" name="Content Placeholder 2"/>
          <p:cNvSpPr>
            <a:spLocks noGrp="1"/>
          </p:cNvSpPr>
          <p:nvPr>
            <p:ph idx="1"/>
          </p:nvPr>
        </p:nvSpPr>
        <p:spPr/>
        <p:txBody>
          <a:bodyPr/>
          <a:lstStyle/>
          <a:p>
            <a:r>
              <a:rPr lang="en-US" dirty="0" smtClean="0"/>
              <a:t>May cause sensitivity of blood vessels to spasm. Affects mostly hands and fingers due to vibrating machines. </a:t>
            </a:r>
          </a:p>
          <a:p>
            <a:r>
              <a:rPr lang="en-US" dirty="0" smtClean="0"/>
              <a:t>At risk; hammer drill operators, chain saw operators, compressors and generator operators,</a:t>
            </a:r>
          </a:p>
          <a:p>
            <a:endParaRPr lang="en-US" dirty="0"/>
          </a:p>
        </p:txBody>
      </p:sp>
    </p:spTree>
    <p:extLst>
      <p:ext uri="{BB962C8B-B14F-4D97-AF65-F5344CB8AC3E}">
        <p14:creationId xmlns:p14="http://schemas.microsoft.com/office/powerpoint/2010/main" val="3272100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Biological Hazards. </a:t>
            </a:r>
            <a:endParaRPr lang="en-US" dirty="0"/>
          </a:p>
        </p:txBody>
      </p:sp>
      <p:sp>
        <p:nvSpPr>
          <p:cNvPr id="3" name="Content Placeholder 2"/>
          <p:cNvSpPr>
            <a:spLocks noGrp="1"/>
          </p:cNvSpPr>
          <p:nvPr>
            <p:ph idx="1"/>
          </p:nvPr>
        </p:nvSpPr>
        <p:spPr/>
        <p:txBody>
          <a:bodyPr/>
          <a:lstStyle/>
          <a:p>
            <a:r>
              <a:rPr lang="en-US" dirty="0" smtClean="0"/>
              <a:t>Insects</a:t>
            </a:r>
          </a:p>
          <a:p>
            <a:r>
              <a:rPr lang="en-US" dirty="0" smtClean="0"/>
              <a:t>Animals</a:t>
            </a:r>
          </a:p>
          <a:p>
            <a:r>
              <a:rPr lang="en-US" dirty="0" smtClean="0"/>
              <a:t>Blood –borne pathogens; viruses, fungi, bacteria, parasites</a:t>
            </a:r>
            <a:endParaRPr lang="en-US" dirty="0"/>
          </a:p>
        </p:txBody>
      </p:sp>
    </p:spTree>
    <p:extLst>
      <p:ext uri="{BB962C8B-B14F-4D97-AF65-F5344CB8AC3E}">
        <p14:creationId xmlns:p14="http://schemas.microsoft.com/office/powerpoint/2010/main" val="3746886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Diseases due to biological agents</a:t>
            </a:r>
            <a:endParaRPr lang="en-US" dirty="0"/>
          </a:p>
        </p:txBody>
      </p:sp>
      <p:sp>
        <p:nvSpPr>
          <p:cNvPr id="3" name="Content Placeholder 2"/>
          <p:cNvSpPr>
            <a:spLocks noGrp="1"/>
          </p:cNvSpPr>
          <p:nvPr>
            <p:ph idx="1"/>
          </p:nvPr>
        </p:nvSpPr>
        <p:spPr/>
        <p:txBody>
          <a:bodyPr/>
          <a:lstStyle/>
          <a:p>
            <a:r>
              <a:rPr lang="en-US" dirty="0" smtClean="0"/>
              <a:t>Hepatitis B virus</a:t>
            </a:r>
          </a:p>
          <a:p>
            <a:r>
              <a:rPr lang="en-US" dirty="0" smtClean="0"/>
              <a:t>Hepatitis C virus</a:t>
            </a:r>
          </a:p>
          <a:p>
            <a:r>
              <a:rPr lang="en-US" dirty="0" smtClean="0"/>
              <a:t>Tuberculosis</a:t>
            </a:r>
          </a:p>
          <a:p>
            <a:r>
              <a:rPr lang="en-US" dirty="0" smtClean="0"/>
              <a:t>HIV/AIDS</a:t>
            </a:r>
          </a:p>
          <a:p>
            <a:r>
              <a:rPr lang="en-US" dirty="0" smtClean="0"/>
              <a:t>Anthrax</a:t>
            </a:r>
          </a:p>
          <a:p>
            <a:r>
              <a:rPr lang="en-US" dirty="0" smtClean="0"/>
              <a:t>Tetanus</a:t>
            </a:r>
            <a:endParaRPr lang="en-US" dirty="0"/>
          </a:p>
        </p:txBody>
      </p:sp>
    </p:spTree>
    <p:extLst>
      <p:ext uri="{BB962C8B-B14F-4D97-AF65-F5344CB8AC3E}">
        <p14:creationId xmlns:p14="http://schemas.microsoft.com/office/powerpoint/2010/main" val="42699011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Chemical hazards. </a:t>
            </a:r>
            <a:endParaRPr lang="en-US" dirty="0"/>
          </a:p>
        </p:txBody>
      </p:sp>
      <p:sp>
        <p:nvSpPr>
          <p:cNvPr id="3" name="Content Placeholder 2"/>
          <p:cNvSpPr>
            <a:spLocks noGrp="1"/>
          </p:cNvSpPr>
          <p:nvPr>
            <p:ph idx="1"/>
          </p:nvPr>
        </p:nvSpPr>
        <p:spPr/>
        <p:txBody>
          <a:bodyPr>
            <a:normAutofit/>
          </a:bodyPr>
          <a:lstStyle/>
          <a:p>
            <a:r>
              <a:rPr lang="en-US" sz="2800" dirty="0" smtClean="0"/>
              <a:t>Acids</a:t>
            </a:r>
          </a:p>
          <a:p>
            <a:r>
              <a:rPr lang="en-US" sz="2800" dirty="0" smtClean="0"/>
              <a:t>Bases</a:t>
            </a:r>
          </a:p>
          <a:p>
            <a:r>
              <a:rPr lang="en-US" sz="2800" dirty="0" smtClean="0"/>
              <a:t>Heavy metals – lead</a:t>
            </a:r>
          </a:p>
          <a:p>
            <a:r>
              <a:rPr lang="en-US" sz="2800" dirty="0" smtClean="0"/>
              <a:t>Solvents – petroleum </a:t>
            </a:r>
          </a:p>
          <a:p>
            <a:r>
              <a:rPr lang="en-US" sz="2800" dirty="0" smtClean="0"/>
              <a:t>Particulates – asbestos, silica, fine dust/fibrous materials. </a:t>
            </a:r>
          </a:p>
          <a:p>
            <a:r>
              <a:rPr lang="en-US" sz="2800" dirty="0" smtClean="0"/>
              <a:t>Fumes – noxious gases/vapors</a:t>
            </a:r>
          </a:p>
          <a:p>
            <a:r>
              <a:rPr lang="en-US" sz="2800" dirty="0" smtClean="0"/>
              <a:t>Highly reactive metals</a:t>
            </a:r>
          </a:p>
          <a:p>
            <a:endParaRPr lang="en-US" dirty="0"/>
          </a:p>
        </p:txBody>
      </p:sp>
    </p:spTree>
    <p:extLst>
      <p:ext uri="{BB962C8B-B14F-4D97-AF65-F5344CB8AC3E}">
        <p14:creationId xmlns:p14="http://schemas.microsoft.com/office/powerpoint/2010/main" val="471287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lstStyle/>
          <a:p>
            <a:r>
              <a:rPr lang="en-US" b="1" dirty="0" smtClean="0"/>
              <a:t>Hazard</a:t>
            </a:r>
            <a:r>
              <a:rPr lang="en-US" dirty="0" smtClean="0"/>
              <a:t> – something that can cause harm if not controlled. </a:t>
            </a:r>
          </a:p>
          <a:p>
            <a:r>
              <a:rPr lang="en-US" b="1" dirty="0" smtClean="0"/>
              <a:t>Occupational disease </a:t>
            </a:r>
            <a:r>
              <a:rPr lang="en-US" dirty="0" smtClean="0"/>
              <a:t>– disease directly caused by person’s occupation.</a:t>
            </a:r>
          </a:p>
          <a:p>
            <a:endParaRPr lang="en-US" dirty="0"/>
          </a:p>
        </p:txBody>
      </p:sp>
    </p:spTree>
    <p:extLst>
      <p:ext uri="{BB962C8B-B14F-4D97-AF65-F5344CB8AC3E}">
        <p14:creationId xmlns:p14="http://schemas.microsoft.com/office/powerpoint/2010/main" val="25988459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Diseases due to chemical agents</a:t>
            </a:r>
            <a:endParaRPr lang="en-US" dirty="0"/>
          </a:p>
        </p:txBody>
      </p:sp>
      <p:sp>
        <p:nvSpPr>
          <p:cNvPr id="3" name="Content Placeholder 2"/>
          <p:cNvSpPr>
            <a:spLocks noGrp="1"/>
          </p:cNvSpPr>
          <p:nvPr>
            <p:ph idx="1"/>
          </p:nvPr>
        </p:nvSpPr>
        <p:spPr/>
        <p:txBody>
          <a:bodyPr>
            <a:normAutofit/>
          </a:bodyPr>
          <a:lstStyle/>
          <a:p>
            <a:r>
              <a:rPr lang="en-US" sz="2800" dirty="0" smtClean="0"/>
              <a:t>Gases – gas poisoning</a:t>
            </a:r>
          </a:p>
          <a:p>
            <a:r>
              <a:rPr lang="en-US" sz="2800" dirty="0" smtClean="0"/>
              <a:t>Inorganic dust – silicosis due to inhalation of silica. Asbestosis due to inhalation of asbestos. </a:t>
            </a:r>
            <a:r>
              <a:rPr lang="en-US" sz="2800" dirty="0" err="1" smtClean="0"/>
              <a:t>siderosis</a:t>
            </a:r>
            <a:r>
              <a:rPr lang="en-US" sz="2800" dirty="0" smtClean="0"/>
              <a:t> due to iron dust.</a:t>
            </a:r>
          </a:p>
          <a:p>
            <a:r>
              <a:rPr lang="en-US" sz="2800" dirty="0" smtClean="0"/>
              <a:t>Organic dust</a:t>
            </a:r>
          </a:p>
          <a:p>
            <a:pPr algn="ctr">
              <a:buFont typeface="Wingdings" pitchFamily="2" charset="2"/>
              <a:buChar char="Ø"/>
            </a:pPr>
            <a:r>
              <a:rPr lang="en-US" sz="2800" dirty="0" smtClean="0"/>
              <a:t>Cane fibers – </a:t>
            </a:r>
            <a:r>
              <a:rPr lang="en-US" sz="2800" dirty="0" err="1" smtClean="0"/>
              <a:t>bagassosis</a:t>
            </a:r>
            <a:endParaRPr lang="en-US" sz="2800" dirty="0" smtClean="0"/>
          </a:p>
          <a:p>
            <a:pPr algn="ctr">
              <a:buFont typeface="Wingdings" pitchFamily="2" charset="2"/>
              <a:buChar char="Ø"/>
            </a:pPr>
            <a:r>
              <a:rPr lang="en-US" sz="2800" dirty="0" smtClean="0"/>
              <a:t>Cotton dust –</a:t>
            </a:r>
            <a:r>
              <a:rPr lang="en-US" sz="2800" dirty="0" err="1" smtClean="0"/>
              <a:t>byssinosis</a:t>
            </a:r>
            <a:r>
              <a:rPr lang="en-US" sz="2800" dirty="0" smtClean="0"/>
              <a:t> </a:t>
            </a:r>
          </a:p>
          <a:p>
            <a:pPr algn="ctr">
              <a:buFont typeface="Wingdings" pitchFamily="2" charset="2"/>
              <a:buChar char="Ø"/>
            </a:pPr>
            <a:r>
              <a:rPr lang="en-US" sz="2800" dirty="0" smtClean="0"/>
              <a:t>Grain dust – farmers lung</a:t>
            </a:r>
          </a:p>
        </p:txBody>
      </p:sp>
    </p:spTree>
    <p:extLst>
      <p:ext uri="{BB962C8B-B14F-4D97-AF65-F5344CB8AC3E}">
        <p14:creationId xmlns:p14="http://schemas.microsoft.com/office/powerpoint/2010/main" val="28855203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Chemicals –burns, dermatitis, cancer, RS illnesses.</a:t>
            </a:r>
          </a:p>
          <a:p>
            <a:r>
              <a:rPr lang="en-US" dirty="0" smtClean="0"/>
              <a:t>Metals – lead, mercury, arsenic, chromium poisoning.</a:t>
            </a:r>
          </a:p>
          <a:p>
            <a:endParaRPr lang="en-US" dirty="0"/>
          </a:p>
        </p:txBody>
      </p:sp>
    </p:spTree>
    <p:extLst>
      <p:ext uri="{BB962C8B-B14F-4D97-AF65-F5344CB8AC3E}">
        <p14:creationId xmlns:p14="http://schemas.microsoft.com/office/powerpoint/2010/main" val="2338806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a:t>
            </a:r>
            <a:endParaRPr lang="en-US" dirty="0"/>
          </a:p>
        </p:txBody>
      </p:sp>
      <p:sp>
        <p:nvSpPr>
          <p:cNvPr id="3" name="Content Placeholder 2"/>
          <p:cNvSpPr>
            <a:spLocks noGrp="1"/>
          </p:cNvSpPr>
          <p:nvPr>
            <p:ph idx="1"/>
          </p:nvPr>
        </p:nvSpPr>
        <p:spPr/>
        <p:txBody>
          <a:bodyPr/>
          <a:lstStyle/>
          <a:p>
            <a:r>
              <a:rPr lang="en-US" dirty="0" smtClean="0"/>
              <a:t>Pneumoconiosis</a:t>
            </a:r>
          </a:p>
          <a:p>
            <a:r>
              <a:rPr lang="en-US" dirty="0" smtClean="0"/>
              <a:t>Occupational asthma</a:t>
            </a:r>
          </a:p>
          <a:p>
            <a:endParaRPr lang="en-US" dirty="0"/>
          </a:p>
        </p:txBody>
      </p:sp>
    </p:spTree>
    <p:extLst>
      <p:ext uri="{BB962C8B-B14F-4D97-AF65-F5344CB8AC3E}">
        <p14:creationId xmlns:p14="http://schemas.microsoft.com/office/powerpoint/2010/main" val="32972602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rgbClr val="FFC000"/>
          </a:solidFill>
        </p:spPr>
        <p:txBody>
          <a:bodyPr>
            <a:normAutofit/>
          </a:bodyPr>
          <a:lstStyle/>
          <a:p>
            <a:r>
              <a:rPr lang="en-US" dirty="0" smtClean="0"/>
              <a:t>Psychosocial hazards</a:t>
            </a:r>
            <a:endParaRPr lang="en-US" dirty="0"/>
          </a:p>
        </p:txBody>
      </p:sp>
      <p:sp>
        <p:nvSpPr>
          <p:cNvPr id="3" name="Content Placeholder 2"/>
          <p:cNvSpPr>
            <a:spLocks noGrp="1"/>
          </p:cNvSpPr>
          <p:nvPr>
            <p:ph idx="1"/>
          </p:nvPr>
        </p:nvSpPr>
        <p:spPr>
          <a:xfrm>
            <a:off x="457200" y="1219200"/>
            <a:ext cx="8229600" cy="4906963"/>
          </a:xfrm>
        </p:spPr>
        <p:txBody>
          <a:bodyPr>
            <a:normAutofit lnSpcReduction="10000"/>
          </a:bodyPr>
          <a:lstStyle/>
          <a:p>
            <a:pPr marL="0" indent="0">
              <a:buNone/>
            </a:pPr>
            <a:r>
              <a:rPr lang="en-US" sz="2800" dirty="0"/>
              <a:t>W</a:t>
            </a:r>
            <a:r>
              <a:rPr lang="en-US" sz="2800" dirty="0" smtClean="0"/>
              <a:t>orkers may fail to adapt to an alien psychosocial environment due to; </a:t>
            </a:r>
          </a:p>
          <a:p>
            <a:r>
              <a:rPr lang="en-US" sz="2800" dirty="0" smtClean="0"/>
              <a:t>Work related stress – excessive working time/overtime.</a:t>
            </a:r>
          </a:p>
          <a:p>
            <a:r>
              <a:rPr lang="en-US" sz="2800" dirty="0" smtClean="0"/>
              <a:t>Violence – </a:t>
            </a:r>
          </a:p>
          <a:p>
            <a:r>
              <a:rPr lang="en-US" sz="2800" dirty="0" smtClean="0"/>
              <a:t>Bullying </a:t>
            </a:r>
          </a:p>
          <a:p>
            <a:r>
              <a:rPr lang="en-US" sz="2800" dirty="0" smtClean="0"/>
              <a:t>Sexual harassment </a:t>
            </a:r>
          </a:p>
          <a:p>
            <a:pPr marL="0" indent="0">
              <a:buNone/>
            </a:pPr>
            <a:r>
              <a:rPr lang="en-US" sz="2800" dirty="0" smtClean="0"/>
              <a:t>This may lead to; </a:t>
            </a:r>
          </a:p>
          <a:p>
            <a:pPr marL="0" indent="0">
              <a:buNone/>
            </a:pPr>
            <a:r>
              <a:rPr lang="en-US" sz="2800" dirty="0"/>
              <a:t> </a:t>
            </a:r>
            <a:r>
              <a:rPr lang="en-US" sz="2800" dirty="0" smtClean="0"/>
              <a:t> 1) psychological and behavioral change</a:t>
            </a:r>
          </a:p>
          <a:p>
            <a:pPr marL="0" indent="0">
              <a:buNone/>
            </a:pPr>
            <a:r>
              <a:rPr lang="en-US" sz="2800" dirty="0"/>
              <a:t> </a:t>
            </a:r>
            <a:r>
              <a:rPr lang="en-US" sz="2800" dirty="0" smtClean="0"/>
              <a:t> 2) Psychosomatic ill health.</a:t>
            </a:r>
          </a:p>
          <a:p>
            <a:pPr marL="0" indent="0">
              <a:buNone/>
            </a:pPr>
            <a:endParaRPr lang="en-US" dirty="0"/>
          </a:p>
        </p:txBody>
      </p:sp>
    </p:spTree>
    <p:extLst>
      <p:ext uri="{BB962C8B-B14F-4D97-AF65-F5344CB8AC3E}">
        <p14:creationId xmlns:p14="http://schemas.microsoft.com/office/powerpoint/2010/main" val="36364837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Psychological and behavioral change</a:t>
            </a:r>
            <a:r>
              <a:rPr lang="en-US" dirty="0" smtClean="0"/>
              <a: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Includes; </a:t>
            </a:r>
          </a:p>
          <a:p>
            <a:pPr>
              <a:buFont typeface="Wingdings" pitchFamily="2" charset="2"/>
              <a:buChar char="Ø"/>
            </a:pPr>
            <a:r>
              <a:rPr lang="en-US" sz="2800" dirty="0" smtClean="0"/>
              <a:t>Hostility/ unfriendly </a:t>
            </a:r>
          </a:p>
          <a:p>
            <a:pPr>
              <a:buFont typeface="Wingdings" pitchFamily="2" charset="2"/>
              <a:buChar char="Ø"/>
            </a:pPr>
            <a:r>
              <a:rPr lang="en-US" sz="2800" dirty="0" smtClean="0"/>
              <a:t>Anxiety </a:t>
            </a:r>
          </a:p>
          <a:p>
            <a:pPr>
              <a:buFont typeface="Wingdings" pitchFamily="2" charset="2"/>
              <a:buChar char="Ø"/>
            </a:pPr>
            <a:r>
              <a:rPr lang="en-US" sz="2800" dirty="0" smtClean="0"/>
              <a:t>Depression </a:t>
            </a:r>
          </a:p>
          <a:p>
            <a:pPr>
              <a:buFont typeface="Wingdings" pitchFamily="2" charset="2"/>
              <a:buChar char="Ø"/>
            </a:pPr>
            <a:r>
              <a:rPr lang="en-US" sz="2800" dirty="0" smtClean="0"/>
              <a:t>Tiredness</a:t>
            </a:r>
          </a:p>
          <a:p>
            <a:pPr>
              <a:buFont typeface="Wingdings" pitchFamily="2" charset="2"/>
              <a:buChar char="Ø"/>
            </a:pPr>
            <a:r>
              <a:rPr lang="en-US" sz="2800" dirty="0" smtClean="0"/>
              <a:t>Aggressiveness </a:t>
            </a:r>
          </a:p>
          <a:p>
            <a:pPr>
              <a:buFont typeface="Wingdings" pitchFamily="2" charset="2"/>
              <a:buChar char="Ø"/>
            </a:pPr>
            <a:r>
              <a:rPr lang="en-US" sz="2800" dirty="0" smtClean="0"/>
              <a:t>Drug abuse</a:t>
            </a:r>
          </a:p>
          <a:p>
            <a:pPr>
              <a:buFont typeface="Wingdings" pitchFamily="2" charset="2"/>
              <a:buChar char="Ø"/>
            </a:pPr>
            <a:r>
              <a:rPr lang="en-US" sz="2800" dirty="0" smtClean="0"/>
              <a:t>Absenteeism </a:t>
            </a:r>
            <a:endParaRPr lang="en-US" sz="2800" dirty="0"/>
          </a:p>
        </p:txBody>
      </p:sp>
    </p:spTree>
    <p:extLst>
      <p:ext uri="{BB962C8B-B14F-4D97-AF65-F5344CB8AC3E}">
        <p14:creationId xmlns:p14="http://schemas.microsoft.com/office/powerpoint/2010/main" val="34487240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Psychosomatic ill health</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Includes; </a:t>
            </a:r>
          </a:p>
          <a:p>
            <a:pPr>
              <a:buFont typeface="Wingdings" pitchFamily="2" charset="2"/>
              <a:buChar char="Ø"/>
            </a:pPr>
            <a:r>
              <a:rPr lang="en-US" sz="2800" dirty="0" smtClean="0"/>
              <a:t>Fatigue </a:t>
            </a:r>
          </a:p>
          <a:p>
            <a:pPr>
              <a:buFont typeface="Wingdings" pitchFamily="2" charset="2"/>
              <a:buChar char="Ø"/>
            </a:pPr>
            <a:r>
              <a:rPr lang="en-US" sz="2800" dirty="0" smtClean="0"/>
              <a:t>Hypertension</a:t>
            </a:r>
          </a:p>
          <a:p>
            <a:pPr>
              <a:buFont typeface="Wingdings" pitchFamily="2" charset="2"/>
              <a:buChar char="Ø"/>
            </a:pPr>
            <a:r>
              <a:rPr lang="en-US" sz="2800" dirty="0" smtClean="0"/>
              <a:t>PUD</a:t>
            </a:r>
          </a:p>
          <a:p>
            <a:pPr>
              <a:buFont typeface="Wingdings" pitchFamily="2" charset="2"/>
              <a:buChar char="Ø"/>
            </a:pPr>
            <a:r>
              <a:rPr lang="en-US" sz="2800" dirty="0" smtClean="0"/>
              <a:t>Rapid aging </a:t>
            </a:r>
          </a:p>
          <a:p>
            <a:pPr>
              <a:buFont typeface="Wingdings" pitchFamily="2" charset="2"/>
              <a:buChar char="Ø"/>
            </a:pPr>
            <a:r>
              <a:rPr lang="en-US" sz="2800" dirty="0" smtClean="0"/>
              <a:t>Pain in shoulder neck and back.  </a:t>
            </a:r>
            <a:endParaRPr lang="en-US" sz="2800" dirty="0"/>
          </a:p>
        </p:txBody>
      </p:sp>
    </p:spTree>
    <p:extLst>
      <p:ext uri="{BB962C8B-B14F-4D97-AF65-F5344CB8AC3E}">
        <p14:creationId xmlns:p14="http://schemas.microsoft.com/office/powerpoint/2010/main" val="1839005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due to psychological hazards.</a:t>
            </a:r>
            <a:endParaRPr lang="en-US" dirty="0"/>
          </a:p>
        </p:txBody>
      </p:sp>
      <p:sp>
        <p:nvSpPr>
          <p:cNvPr id="3" name="Content Placeholder 2"/>
          <p:cNvSpPr>
            <a:spLocks noGrp="1"/>
          </p:cNvSpPr>
          <p:nvPr>
            <p:ph idx="1"/>
          </p:nvPr>
        </p:nvSpPr>
        <p:spPr/>
        <p:txBody>
          <a:bodyPr>
            <a:normAutofit/>
          </a:bodyPr>
          <a:lstStyle/>
          <a:p>
            <a:r>
              <a:rPr lang="en-US" sz="2800" dirty="0" smtClean="0"/>
              <a:t>Depression </a:t>
            </a:r>
          </a:p>
          <a:p>
            <a:r>
              <a:rPr lang="en-US" sz="2800" dirty="0" smtClean="0"/>
              <a:t>Discouragement </a:t>
            </a:r>
          </a:p>
          <a:p>
            <a:r>
              <a:rPr lang="en-US" sz="2800" dirty="0" smtClean="0"/>
              <a:t>Anxiety </a:t>
            </a:r>
          </a:p>
          <a:p>
            <a:r>
              <a:rPr lang="en-US" sz="2800" dirty="0" smtClean="0"/>
              <a:t>Memory loss</a:t>
            </a:r>
          </a:p>
          <a:p>
            <a:r>
              <a:rPr lang="en-US" sz="2800" dirty="0" smtClean="0"/>
              <a:t>Dissatisfaction</a:t>
            </a:r>
          </a:p>
          <a:p>
            <a:r>
              <a:rPr lang="en-US" sz="2800" dirty="0" smtClean="0"/>
              <a:t>Frustration </a:t>
            </a:r>
          </a:p>
          <a:p>
            <a:r>
              <a:rPr lang="en-US" sz="2800" dirty="0" smtClean="0"/>
              <a:t>Irritability </a:t>
            </a:r>
          </a:p>
          <a:p>
            <a:r>
              <a:rPr lang="en-US" sz="2800" dirty="0" smtClean="0"/>
              <a:t>Discouragement </a:t>
            </a:r>
          </a:p>
          <a:p>
            <a:endParaRPr lang="en-US" dirty="0"/>
          </a:p>
        </p:txBody>
      </p:sp>
    </p:spTree>
    <p:extLst>
      <p:ext uri="{BB962C8B-B14F-4D97-AF65-F5344CB8AC3E}">
        <p14:creationId xmlns:p14="http://schemas.microsoft.com/office/powerpoint/2010/main" val="931618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Ergonomics hazard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solidFill>
                  <a:srgbClr val="FF0000"/>
                </a:solidFill>
              </a:rPr>
              <a:t>Ergonomics</a:t>
            </a:r>
            <a:r>
              <a:rPr lang="en-US" dirty="0" smtClean="0"/>
              <a:t> – ‘Fitting the job to the worker’</a:t>
            </a:r>
          </a:p>
          <a:p>
            <a:pPr marL="0" indent="0">
              <a:buNone/>
            </a:pPr>
            <a:endParaRPr lang="en-US" dirty="0"/>
          </a:p>
          <a:p>
            <a:pPr marL="0" indent="0">
              <a:buNone/>
            </a:pPr>
            <a:r>
              <a:rPr lang="en-US" b="1" dirty="0" smtClean="0">
                <a:solidFill>
                  <a:schemeClr val="accent6">
                    <a:lumMod val="75000"/>
                  </a:schemeClr>
                </a:solidFill>
              </a:rPr>
              <a:t> Ergo</a:t>
            </a:r>
            <a:r>
              <a:rPr lang="en-US" dirty="0" smtClean="0"/>
              <a:t> means ‘</a:t>
            </a:r>
            <a:r>
              <a:rPr lang="en-US" b="1" dirty="0" smtClean="0">
                <a:solidFill>
                  <a:schemeClr val="accent6">
                    <a:lumMod val="75000"/>
                  </a:schemeClr>
                </a:solidFill>
              </a:rPr>
              <a:t>Work’</a:t>
            </a:r>
          </a:p>
          <a:p>
            <a:pPr marL="0" indent="0">
              <a:buNone/>
            </a:pPr>
            <a:r>
              <a:rPr lang="en-US" b="1" dirty="0">
                <a:solidFill>
                  <a:schemeClr val="accent6">
                    <a:lumMod val="75000"/>
                  </a:schemeClr>
                </a:solidFill>
              </a:rPr>
              <a:t> </a:t>
            </a:r>
            <a:r>
              <a:rPr lang="en-US" b="1" dirty="0" err="1">
                <a:solidFill>
                  <a:schemeClr val="accent6">
                    <a:lumMod val="75000"/>
                  </a:schemeClr>
                </a:solidFill>
              </a:rPr>
              <a:t>N</a:t>
            </a:r>
            <a:r>
              <a:rPr lang="en-US" b="1" dirty="0" err="1" smtClean="0">
                <a:solidFill>
                  <a:schemeClr val="accent6">
                    <a:lumMod val="75000"/>
                  </a:schemeClr>
                </a:solidFill>
              </a:rPr>
              <a:t>omos</a:t>
            </a:r>
            <a:r>
              <a:rPr lang="en-US" b="1" dirty="0" smtClean="0"/>
              <a:t> </a:t>
            </a:r>
            <a:r>
              <a:rPr lang="en-US" dirty="0" smtClean="0"/>
              <a:t>means ‘</a:t>
            </a:r>
            <a:r>
              <a:rPr lang="en-US" b="1" dirty="0" smtClean="0">
                <a:solidFill>
                  <a:schemeClr val="accent6">
                    <a:lumMod val="75000"/>
                  </a:schemeClr>
                </a:solidFill>
              </a:rPr>
              <a:t>law</a:t>
            </a:r>
            <a:r>
              <a:rPr lang="en-US" dirty="0" smtClean="0"/>
              <a:t> </a:t>
            </a:r>
            <a:endParaRPr lang="en-US" dirty="0" smtClean="0">
              <a:solidFill>
                <a:schemeClr val="accent6">
                  <a:lumMod val="75000"/>
                </a:schemeClr>
              </a:solidFill>
            </a:endParaRPr>
          </a:p>
          <a:p>
            <a:r>
              <a:rPr lang="en-US" dirty="0" smtClean="0"/>
              <a:t>It is the adaptation, modification, manipulation of machinery, work environment, work and rest schedule and job demands to suite the capacity, limitations and expectations of the worker.</a:t>
            </a:r>
            <a:endParaRPr lang="en-US" dirty="0"/>
          </a:p>
        </p:txBody>
      </p:sp>
    </p:spTree>
    <p:extLst>
      <p:ext uri="{BB962C8B-B14F-4D97-AF65-F5344CB8AC3E}">
        <p14:creationId xmlns:p14="http://schemas.microsoft.com/office/powerpoint/2010/main" val="10299930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solidFill>
                  <a:srgbClr val="FF0000"/>
                </a:solidFill>
              </a:rPr>
              <a:t>Ergonomics hazards.</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Force </a:t>
            </a:r>
          </a:p>
          <a:p>
            <a:r>
              <a:rPr lang="en-US" dirty="0" smtClean="0"/>
              <a:t>Heavy lifting </a:t>
            </a:r>
          </a:p>
          <a:p>
            <a:r>
              <a:rPr lang="en-US" dirty="0" smtClean="0"/>
              <a:t>Push or pull</a:t>
            </a:r>
          </a:p>
          <a:p>
            <a:r>
              <a:rPr lang="en-US" dirty="0" smtClean="0"/>
              <a:t>Force</a:t>
            </a:r>
          </a:p>
          <a:p>
            <a:r>
              <a:rPr lang="en-US" dirty="0" smtClean="0"/>
              <a:t>Gripping</a:t>
            </a:r>
          </a:p>
          <a:p>
            <a:r>
              <a:rPr lang="en-US" dirty="0" smtClean="0"/>
              <a:t>Awkward postures </a:t>
            </a:r>
          </a:p>
          <a:p>
            <a:r>
              <a:rPr lang="en-US" dirty="0" smtClean="0"/>
              <a:t>Repetitive activities </a:t>
            </a:r>
          </a:p>
          <a:p>
            <a:r>
              <a:rPr lang="en-US" dirty="0" smtClean="0"/>
              <a:t>Overhead work</a:t>
            </a:r>
          </a:p>
          <a:p>
            <a:r>
              <a:rPr lang="en-US" dirty="0" smtClean="0"/>
              <a:t>Carrying </a:t>
            </a:r>
          </a:p>
          <a:p>
            <a:r>
              <a:rPr lang="en-US" dirty="0" smtClean="0"/>
              <a:t>Contact stress</a:t>
            </a:r>
          </a:p>
          <a:p>
            <a:r>
              <a:rPr lang="en-US" dirty="0" smtClean="0"/>
              <a:t>Vibration </a:t>
            </a:r>
          </a:p>
        </p:txBody>
      </p:sp>
    </p:spTree>
    <p:extLst>
      <p:ext uri="{BB962C8B-B14F-4D97-AF65-F5344CB8AC3E}">
        <p14:creationId xmlns:p14="http://schemas.microsoft.com/office/powerpoint/2010/main" val="21927985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ergonomics risk factors will cause MSDs </a:t>
            </a:r>
            <a:r>
              <a:rPr lang="en-US" dirty="0" err="1" smtClean="0"/>
              <a:t>Eg</a:t>
            </a:r>
            <a:r>
              <a:rPr lang="en-US" dirty="0" smtClean="0"/>
              <a:t>; </a:t>
            </a:r>
            <a:r>
              <a:rPr lang="en-US" dirty="0">
                <a:solidFill>
                  <a:srgbClr val="FF0000"/>
                </a:solidFill>
              </a:rPr>
              <a:t>carpal tunnel syndrome </a:t>
            </a:r>
          </a:p>
        </p:txBody>
      </p:sp>
    </p:spTree>
    <p:extLst>
      <p:ext uri="{BB962C8B-B14F-4D97-AF65-F5344CB8AC3E}">
        <p14:creationId xmlns:p14="http://schemas.microsoft.com/office/powerpoint/2010/main" val="4525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dirty="0" smtClean="0">
                <a:solidFill>
                  <a:schemeClr val="accent6">
                    <a:lumMod val="75000"/>
                  </a:schemeClr>
                </a:solidFill>
              </a:rPr>
              <a:t>Occupational environment </a:t>
            </a:r>
            <a:r>
              <a:rPr lang="en-US" sz="2800" dirty="0" smtClean="0"/>
              <a:t>– sum of external conditions and influences prevailing at the place of work which have a bearing on the health of the working population. </a:t>
            </a:r>
          </a:p>
          <a:p>
            <a:pPr marL="0" indent="0">
              <a:buNone/>
            </a:pPr>
            <a:r>
              <a:rPr lang="en-US" sz="2800" dirty="0" smtClean="0"/>
              <a:t>Types of interactions in the working place;</a:t>
            </a:r>
          </a:p>
          <a:p>
            <a:pPr>
              <a:buFont typeface="Wingdings" pitchFamily="2" charset="2"/>
              <a:buChar char="Ø"/>
            </a:pPr>
            <a:r>
              <a:rPr lang="en-US" sz="2800" dirty="0" smtClean="0"/>
              <a:t>man and physical, chemical and biological &amp;          biological agents.</a:t>
            </a:r>
          </a:p>
          <a:p>
            <a:pPr>
              <a:buFont typeface="Wingdings" pitchFamily="2" charset="2"/>
              <a:buChar char="Ø"/>
            </a:pPr>
            <a:r>
              <a:rPr lang="en-US" sz="2800" dirty="0" smtClean="0"/>
              <a:t>Man and machine</a:t>
            </a:r>
          </a:p>
          <a:p>
            <a:pPr>
              <a:buFont typeface="Wingdings" pitchFamily="2" charset="2"/>
              <a:buChar char="Ø"/>
            </a:pPr>
            <a:r>
              <a:rPr lang="en-US" sz="2800" dirty="0" smtClean="0"/>
              <a:t>Man and ,man               </a:t>
            </a:r>
            <a:endParaRPr lang="en-US" sz="2800" dirty="0"/>
          </a:p>
        </p:txBody>
      </p:sp>
    </p:spTree>
    <p:extLst>
      <p:ext uri="{BB962C8B-B14F-4D97-AF65-F5344CB8AC3E}">
        <p14:creationId xmlns:p14="http://schemas.microsoft.com/office/powerpoint/2010/main" val="3321883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r>
              <a:rPr lang="en-US" dirty="0" smtClean="0"/>
              <a:t>Ergonomic hazard </a:t>
            </a:r>
            <a:endParaRPr lang="en-US" dirty="0"/>
          </a:p>
        </p:txBody>
      </p:sp>
      <p:sp>
        <p:nvSpPr>
          <p:cNvPr id="4" name="Content Placeholder 3"/>
          <p:cNvSpPr>
            <a:spLocks noGrp="1"/>
          </p:cNvSpPr>
          <p:nvPr>
            <p:ph sz="half" idx="2"/>
          </p:nvPr>
        </p:nvSpPr>
        <p:spPr/>
        <p:txBody>
          <a:bodyPr/>
          <a:lstStyle/>
          <a:p>
            <a:pPr marL="0" indent="0">
              <a:buNone/>
            </a:pPr>
            <a:r>
              <a:rPr lang="en-US" dirty="0" smtClean="0"/>
              <a:t>Bent awkward posture</a:t>
            </a:r>
            <a:endParaRPr lang="en-US" dirty="0"/>
          </a:p>
        </p:txBody>
      </p:sp>
      <p:sp>
        <p:nvSpPr>
          <p:cNvPr id="5" name="Text Placeholder 4"/>
          <p:cNvSpPr>
            <a:spLocks noGrp="1"/>
          </p:cNvSpPr>
          <p:nvPr>
            <p:ph type="body" sz="quarter" idx="3"/>
          </p:nvPr>
        </p:nvSpPr>
        <p:spPr/>
        <p:txBody>
          <a:bodyPr/>
          <a:lstStyle/>
          <a:p>
            <a:r>
              <a:rPr lang="en-US" dirty="0" smtClean="0"/>
              <a:t>Solution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810412"/>
            <a:ext cx="2971800" cy="3666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4953000" y="2810412"/>
            <a:ext cx="3352800" cy="3666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26170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Text Placeholder 2"/>
          <p:cNvSpPr>
            <a:spLocks noGrp="1"/>
          </p:cNvSpPr>
          <p:nvPr>
            <p:ph type="body" idx="1"/>
          </p:nvPr>
        </p:nvSpPr>
        <p:spPr>
          <a:xfrm>
            <a:off x="342106" y="1066800"/>
            <a:ext cx="4040188" cy="217487"/>
          </a:xfrm>
        </p:spPr>
        <p:txBody>
          <a:bodyPr>
            <a:normAutofit fontScale="40000" lnSpcReduction="20000"/>
          </a:bodyPr>
          <a:lstStyle/>
          <a:p>
            <a:endParaRPr lang="en-US" dirty="0"/>
          </a:p>
        </p:txBody>
      </p:sp>
      <p:sp>
        <p:nvSpPr>
          <p:cNvPr id="5" name="Text Placeholder 4"/>
          <p:cNvSpPr>
            <a:spLocks noGrp="1"/>
          </p:cNvSpPr>
          <p:nvPr>
            <p:ph type="body" sz="quarter" idx="3"/>
          </p:nvPr>
        </p:nvSpPr>
        <p:spPr>
          <a:xfrm>
            <a:off x="4495800" y="1143000"/>
            <a:ext cx="4041775" cy="65087"/>
          </a:xfrm>
        </p:spPr>
        <p:txBody>
          <a:bodyPr>
            <a:normAutofit fontScale="25000" lnSpcReduction="20000"/>
          </a:bodyPr>
          <a:lstStyle/>
          <a:p>
            <a:endParaRPr lang="en-US" dirty="0"/>
          </a:p>
        </p:txBody>
      </p:sp>
      <p:sp>
        <p:nvSpPr>
          <p:cNvPr id="6" name="Content Placeholder 5"/>
          <p:cNvSpPr>
            <a:spLocks noGrp="1"/>
          </p:cNvSpPr>
          <p:nvPr>
            <p:ph sz="quarter" idx="4"/>
          </p:nvPr>
        </p:nvSpPr>
        <p:spPr>
          <a:xfrm>
            <a:off x="4645025" y="1371600"/>
            <a:ext cx="4041775" cy="4754563"/>
          </a:xfrm>
        </p:spPr>
        <p:txBody>
          <a:bodyPr/>
          <a:lstStyle/>
          <a:p>
            <a:pPr marL="0" indent="0">
              <a:buNone/>
            </a:pPr>
            <a:r>
              <a:rPr lang="en-US" dirty="0"/>
              <a:t>Higher backrest support </a:t>
            </a:r>
          </a:p>
        </p:txBody>
      </p:sp>
      <p:sp>
        <p:nvSpPr>
          <p:cNvPr id="7" name="Content Placeholder 6"/>
          <p:cNvSpPr>
            <a:spLocks noGrp="1"/>
          </p:cNvSpPr>
          <p:nvPr>
            <p:ph sz="half" idx="2"/>
          </p:nvPr>
        </p:nvSpPr>
        <p:spPr>
          <a:xfrm>
            <a:off x="457200" y="1295400"/>
            <a:ext cx="4040188" cy="4830763"/>
          </a:xfrm>
        </p:spPr>
        <p:txBody>
          <a:bodyPr/>
          <a:lstStyle/>
          <a:p>
            <a:pPr marL="0" indent="0">
              <a:buNone/>
            </a:pPr>
            <a:r>
              <a:rPr lang="en-US" dirty="0" smtClean="0"/>
              <a:t>Strenuous chair – back pain</a:t>
            </a: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590800"/>
            <a:ext cx="36576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590800"/>
            <a:ext cx="3886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52409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The 4Ps of OSH</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solidFill>
                  <a:srgbClr val="C00000"/>
                </a:solidFill>
              </a:rPr>
              <a:t>Promotion of and maintenance </a:t>
            </a:r>
            <a:r>
              <a:rPr lang="en-US" dirty="0" smtClean="0"/>
              <a:t>of physical, mental and social well being of workers (Health promotion)</a:t>
            </a:r>
          </a:p>
          <a:p>
            <a:pPr marL="514350" indent="-514350">
              <a:buFont typeface="+mj-lt"/>
              <a:buAutoNum type="arabicPeriod"/>
            </a:pPr>
            <a:r>
              <a:rPr lang="en-US" dirty="0" smtClean="0">
                <a:solidFill>
                  <a:srgbClr val="C00000"/>
                </a:solidFill>
              </a:rPr>
              <a:t>Prevention </a:t>
            </a:r>
            <a:r>
              <a:rPr lang="en-US" dirty="0" smtClean="0"/>
              <a:t>of ill-health among workers caused by their working conditions.</a:t>
            </a:r>
          </a:p>
          <a:p>
            <a:pPr marL="514350" indent="-514350">
              <a:buFont typeface="+mj-lt"/>
              <a:buAutoNum type="arabicPeriod"/>
            </a:pPr>
            <a:r>
              <a:rPr lang="en-US" dirty="0" smtClean="0">
                <a:solidFill>
                  <a:srgbClr val="C00000"/>
                </a:solidFill>
              </a:rPr>
              <a:t>Protection</a:t>
            </a:r>
            <a:r>
              <a:rPr lang="en-US" dirty="0" smtClean="0"/>
              <a:t> of workers from risks</a:t>
            </a:r>
          </a:p>
          <a:p>
            <a:pPr marL="514350" indent="-514350">
              <a:buFont typeface="+mj-lt"/>
              <a:buAutoNum type="arabicPeriod"/>
            </a:pPr>
            <a:r>
              <a:rPr lang="en-US" dirty="0" smtClean="0">
                <a:solidFill>
                  <a:srgbClr val="C00000"/>
                </a:solidFill>
              </a:rPr>
              <a:t>Placing and maintenance </a:t>
            </a:r>
            <a:r>
              <a:rPr lang="en-US" dirty="0" smtClean="0"/>
              <a:t>of workers in an occupational environment adapted to his physiological ad psychological ability. </a:t>
            </a:r>
            <a:endParaRPr lang="en-US" dirty="0"/>
          </a:p>
        </p:txBody>
      </p:sp>
    </p:spTree>
    <p:extLst>
      <p:ext uri="{BB962C8B-B14F-4D97-AF65-F5344CB8AC3E}">
        <p14:creationId xmlns:p14="http://schemas.microsoft.com/office/powerpoint/2010/main" val="30055304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Health promotion of workers</a:t>
            </a:r>
            <a:endParaRPr lang="en-US" dirty="0"/>
          </a:p>
        </p:txBody>
      </p:sp>
      <p:sp>
        <p:nvSpPr>
          <p:cNvPr id="3" name="Content Placeholder 2"/>
          <p:cNvSpPr>
            <a:spLocks noGrp="1"/>
          </p:cNvSpPr>
          <p:nvPr>
            <p:ph idx="1"/>
          </p:nvPr>
        </p:nvSpPr>
        <p:spPr/>
        <p:txBody>
          <a:bodyPr/>
          <a:lstStyle/>
          <a:p>
            <a:pPr marL="0" indent="0">
              <a:buNone/>
            </a:pPr>
            <a:r>
              <a:rPr lang="en-US" dirty="0" smtClean="0"/>
              <a:t>Recommendations by ILO/WHO committee.</a:t>
            </a:r>
          </a:p>
          <a:p>
            <a:pPr>
              <a:buFont typeface="Wingdings" pitchFamily="2" charset="2"/>
              <a:buChar char="Ø"/>
            </a:pPr>
            <a:r>
              <a:rPr lang="en-US" sz="2800" dirty="0" smtClean="0"/>
              <a:t>Nutrition </a:t>
            </a:r>
          </a:p>
          <a:p>
            <a:pPr>
              <a:buFont typeface="Wingdings" pitchFamily="2" charset="2"/>
              <a:buChar char="Ø"/>
            </a:pPr>
            <a:r>
              <a:rPr lang="en-US" sz="2800" dirty="0" smtClean="0"/>
              <a:t>Communicable disease control</a:t>
            </a:r>
          </a:p>
          <a:p>
            <a:pPr>
              <a:buFont typeface="Wingdings" pitchFamily="2" charset="2"/>
              <a:buChar char="Ø"/>
            </a:pPr>
            <a:r>
              <a:rPr lang="en-US" sz="2800" dirty="0" smtClean="0"/>
              <a:t>Environmental sanitation </a:t>
            </a:r>
          </a:p>
          <a:p>
            <a:pPr>
              <a:buFont typeface="Wingdings" pitchFamily="2" charset="2"/>
              <a:buChar char="Ø"/>
            </a:pPr>
            <a:r>
              <a:rPr lang="en-US" sz="2800" dirty="0" smtClean="0"/>
              <a:t>Mental health</a:t>
            </a:r>
          </a:p>
          <a:p>
            <a:pPr>
              <a:buFont typeface="Wingdings" pitchFamily="2" charset="2"/>
              <a:buChar char="Ø"/>
            </a:pPr>
            <a:r>
              <a:rPr lang="en-US" sz="2800" dirty="0" smtClean="0"/>
              <a:t>Health education measures for women and children</a:t>
            </a:r>
          </a:p>
          <a:p>
            <a:pPr>
              <a:buFont typeface="Wingdings" pitchFamily="2" charset="2"/>
              <a:buChar char="Ø"/>
            </a:pPr>
            <a:r>
              <a:rPr lang="en-US" sz="2800" dirty="0" smtClean="0"/>
              <a:t>Family planning. </a:t>
            </a:r>
            <a:endParaRPr lang="en-US" sz="2800" dirty="0"/>
          </a:p>
        </p:txBody>
      </p:sp>
    </p:spTree>
    <p:extLst>
      <p:ext uri="{BB962C8B-B14F-4D97-AF65-F5344CB8AC3E}">
        <p14:creationId xmlns:p14="http://schemas.microsoft.com/office/powerpoint/2010/main" val="38667253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Hazard prevention and Control</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Hazard </a:t>
            </a:r>
            <a:r>
              <a:rPr lang="en-US" sz="2800" dirty="0"/>
              <a:t>control refers to workplace procedures adopted to minimize injury, reduce adverse health effects and control damage to plant or equipment. Hazard control practices are often standardized and taught to managers and safety personnel in a given industry.</a:t>
            </a:r>
          </a:p>
        </p:txBody>
      </p:sp>
    </p:spTree>
    <p:extLst>
      <p:ext uri="{BB962C8B-B14F-4D97-AF65-F5344CB8AC3E}">
        <p14:creationId xmlns:p14="http://schemas.microsoft.com/office/powerpoint/2010/main" val="33406923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a:t>Effective controls:</a:t>
            </a:r>
          </a:p>
        </p:txBody>
      </p:sp>
      <p:sp>
        <p:nvSpPr>
          <p:cNvPr id="3" name="Content Placeholder 2"/>
          <p:cNvSpPr>
            <a:spLocks noGrp="1"/>
          </p:cNvSpPr>
          <p:nvPr>
            <p:ph idx="1"/>
          </p:nvPr>
        </p:nvSpPr>
        <p:spPr/>
        <p:txBody>
          <a:bodyPr>
            <a:normAutofit/>
          </a:bodyPr>
          <a:lstStyle/>
          <a:p>
            <a:r>
              <a:rPr lang="en-US" sz="2800" dirty="0"/>
              <a:t>Protect workers from workplace hazards </a:t>
            </a:r>
            <a:endParaRPr lang="en-US" sz="2800" dirty="0" smtClean="0"/>
          </a:p>
          <a:p>
            <a:r>
              <a:rPr lang="en-US" sz="2800" dirty="0" smtClean="0"/>
              <a:t>Prevent </a:t>
            </a:r>
            <a:r>
              <a:rPr lang="en-US" sz="2800" dirty="0"/>
              <a:t>injuries, illnesses, and </a:t>
            </a:r>
            <a:r>
              <a:rPr lang="en-US" sz="2800" dirty="0" smtClean="0"/>
              <a:t>incidents</a:t>
            </a:r>
          </a:p>
          <a:p>
            <a:r>
              <a:rPr lang="en-US" sz="2800" dirty="0" smtClean="0"/>
              <a:t>Minimize </a:t>
            </a:r>
            <a:r>
              <a:rPr lang="en-US" sz="2800" dirty="0"/>
              <a:t>or eliminate safety and health </a:t>
            </a:r>
            <a:r>
              <a:rPr lang="en-US" sz="2800" dirty="0" smtClean="0"/>
              <a:t>risks</a:t>
            </a:r>
          </a:p>
          <a:p>
            <a:r>
              <a:rPr lang="en-US" sz="2800" dirty="0" smtClean="0"/>
              <a:t>Provide </a:t>
            </a:r>
            <a:r>
              <a:rPr lang="en-US" sz="2800" dirty="0"/>
              <a:t>workers with safe and healthy working conditions.</a:t>
            </a:r>
          </a:p>
        </p:txBody>
      </p:sp>
    </p:spTree>
    <p:extLst>
      <p:ext uri="{BB962C8B-B14F-4D97-AF65-F5344CB8AC3E}">
        <p14:creationId xmlns:p14="http://schemas.microsoft.com/office/powerpoint/2010/main" val="5996824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a:t>Hazard Prevention and </a:t>
            </a:r>
            <a:r>
              <a:rPr lang="en-US" dirty="0" smtClean="0"/>
              <a:t>Control</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a:p>
          <a:p>
            <a:r>
              <a:rPr lang="en-US" b="1" dirty="0" smtClean="0">
                <a:hlinkClick r:id="rId2" tooltip="Jump to Action item 1"/>
              </a:rPr>
              <a:t>1</a:t>
            </a:r>
            <a:r>
              <a:rPr lang="en-US" b="1" dirty="0">
                <a:hlinkClick r:id="rId2" tooltip="Jump to Action item 1"/>
              </a:rPr>
              <a:t>: Identify control options</a:t>
            </a:r>
            <a:endParaRPr lang="en-US" b="1" dirty="0"/>
          </a:p>
          <a:p>
            <a:r>
              <a:rPr lang="en-US" b="1" dirty="0" smtClean="0">
                <a:hlinkClick r:id="rId3" tooltip="Jump to Action item 2"/>
              </a:rPr>
              <a:t>2</a:t>
            </a:r>
            <a:r>
              <a:rPr lang="en-US" b="1" dirty="0">
                <a:hlinkClick r:id="rId3" tooltip="Jump to Action item 2"/>
              </a:rPr>
              <a:t>: Select controls</a:t>
            </a:r>
            <a:endParaRPr lang="en-US" b="1" dirty="0"/>
          </a:p>
          <a:p>
            <a:r>
              <a:rPr lang="en-US" b="1" dirty="0" smtClean="0">
                <a:hlinkClick r:id="rId4" tooltip="Jump to Action item 3"/>
              </a:rPr>
              <a:t>3</a:t>
            </a:r>
            <a:r>
              <a:rPr lang="en-US" b="1" dirty="0">
                <a:hlinkClick r:id="rId4" tooltip="Jump to Action item 3"/>
              </a:rPr>
              <a:t>: Develop and update a hazard control plan</a:t>
            </a:r>
            <a:endParaRPr lang="en-US" b="1" dirty="0"/>
          </a:p>
          <a:p>
            <a:r>
              <a:rPr lang="en-US" b="1" u="sng" dirty="0" smtClean="0">
                <a:hlinkClick r:id="rId5" tooltip="Jump to Action item 4"/>
              </a:rPr>
              <a:t>4</a:t>
            </a:r>
            <a:r>
              <a:rPr lang="en-US" b="1" u="sng" dirty="0">
                <a:hlinkClick r:id="rId5" tooltip="Jump to Action item 4"/>
              </a:rPr>
              <a:t>: Select controls to protect workers during </a:t>
            </a:r>
            <a:r>
              <a:rPr lang="en-US" b="1" u="sng" dirty="0" err="1" smtClean="0">
                <a:hlinkClick r:id="rId5" tooltip="Jump to Action item 4"/>
              </a:rPr>
              <a:t>nonroutine</a:t>
            </a:r>
            <a:r>
              <a:rPr lang="en-US" b="1" u="sng" dirty="0" smtClean="0">
                <a:hlinkClick r:id="rId5" tooltip="Jump to Action item 4"/>
              </a:rPr>
              <a:t> </a:t>
            </a:r>
            <a:r>
              <a:rPr lang="en-US" b="1" u="sng" dirty="0">
                <a:hlinkClick r:id="rId5" tooltip="Jump to Action item 4"/>
              </a:rPr>
              <a:t>operations and emergencies</a:t>
            </a:r>
            <a:endParaRPr lang="en-US" b="1" dirty="0"/>
          </a:p>
          <a:p>
            <a:r>
              <a:rPr lang="en-US" b="1" dirty="0" smtClean="0">
                <a:hlinkClick r:id="rId6" tooltip="Jump to Action item 5"/>
              </a:rPr>
              <a:t>5</a:t>
            </a:r>
            <a:r>
              <a:rPr lang="en-US" b="1" dirty="0">
                <a:hlinkClick r:id="rId6" tooltip="Jump to Action item 5"/>
              </a:rPr>
              <a:t>: Implement selected controls in the workplace</a:t>
            </a:r>
            <a:endParaRPr lang="en-US" b="1" dirty="0"/>
          </a:p>
          <a:p>
            <a:r>
              <a:rPr lang="en-US" b="1" dirty="0" smtClean="0">
                <a:hlinkClick r:id="rId7" tooltip="Jump to Action item 6"/>
              </a:rPr>
              <a:t>6</a:t>
            </a:r>
            <a:r>
              <a:rPr lang="en-US" b="1" dirty="0">
                <a:hlinkClick r:id="rId7" tooltip="Jump to Action item 6"/>
              </a:rPr>
              <a:t>: Follow up to confirm that controls are effective</a:t>
            </a:r>
            <a:endParaRPr lang="en-US" b="1" dirty="0"/>
          </a:p>
          <a:p>
            <a:pPr marL="0" indent="0">
              <a:buNone/>
            </a:pPr>
            <a:endParaRPr lang="en-US" dirty="0"/>
          </a:p>
        </p:txBody>
      </p:sp>
    </p:spTree>
    <p:extLst>
      <p:ext uri="{BB962C8B-B14F-4D97-AF65-F5344CB8AC3E}">
        <p14:creationId xmlns:p14="http://schemas.microsoft.com/office/powerpoint/2010/main" val="32288724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Hazard Prevention and Control</a:t>
            </a:r>
            <a:endParaRPr lang="en-US"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1828800"/>
            <a:ext cx="5257800" cy="4190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87576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normAutofit fontScale="90000"/>
          </a:bodyPr>
          <a:lstStyle/>
          <a:p>
            <a:r>
              <a:rPr lang="en-US" b="1" dirty="0"/>
              <a:t>SAFETY &amp; HEALTH MANAGEMENT SYSTEM</a:t>
            </a:r>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Elements;</a:t>
            </a:r>
            <a:endParaRPr lang="en-US" dirty="0"/>
          </a:p>
          <a:p>
            <a:r>
              <a:rPr lang="en-US" dirty="0" smtClean="0"/>
              <a:t>Leadership/Management </a:t>
            </a:r>
            <a:r>
              <a:rPr lang="en-US" dirty="0"/>
              <a:t>Commitment </a:t>
            </a:r>
          </a:p>
          <a:p>
            <a:r>
              <a:rPr lang="en-US" dirty="0" smtClean="0"/>
              <a:t>Employee </a:t>
            </a:r>
            <a:r>
              <a:rPr lang="en-US" dirty="0"/>
              <a:t>Involvement </a:t>
            </a:r>
          </a:p>
          <a:p>
            <a:r>
              <a:rPr lang="en-US" dirty="0" smtClean="0"/>
              <a:t>Worksite </a:t>
            </a:r>
            <a:r>
              <a:rPr lang="en-US" dirty="0"/>
              <a:t>Analysis </a:t>
            </a:r>
          </a:p>
          <a:p>
            <a:r>
              <a:rPr lang="en-US" dirty="0" smtClean="0"/>
              <a:t>Hazard </a:t>
            </a:r>
            <a:r>
              <a:rPr lang="en-US" dirty="0"/>
              <a:t>Prevention &amp; Control </a:t>
            </a:r>
          </a:p>
          <a:p>
            <a:r>
              <a:rPr lang="en-US" dirty="0" smtClean="0"/>
              <a:t>Training and education</a:t>
            </a:r>
          </a:p>
          <a:p>
            <a:r>
              <a:rPr lang="en-US" dirty="0" smtClean="0"/>
              <a:t>Program evaluation and improvement. </a:t>
            </a:r>
          </a:p>
          <a:p>
            <a:endParaRPr lang="en-US" dirty="0"/>
          </a:p>
        </p:txBody>
      </p:sp>
    </p:spTree>
    <p:extLst>
      <p:ext uri="{BB962C8B-B14F-4D97-AF65-F5344CB8AC3E}">
        <p14:creationId xmlns:p14="http://schemas.microsoft.com/office/powerpoint/2010/main" val="428280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lstStyle/>
          <a:p>
            <a:r>
              <a:rPr lang="en-US" dirty="0" smtClean="0"/>
              <a:t>Occupational hazards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smtClean="0"/>
              <a:t>Physical </a:t>
            </a:r>
          </a:p>
          <a:p>
            <a:pPr marL="514350" indent="-514350">
              <a:buFont typeface="+mj-lt"/>
              <a:buAutoNum type="arabicPeriod"/>
            </a:pPr>
            <a:r>
              <a:rPr lang="en-US" sz="2800" dirty="0" smtClean="0"/>
              <a:t>Chemical</a:t>
            </a:r>
          </a:p>
          <a:p>
            <a:pPr marL="514350" indent="-514350">
              <a:buFont typeface="+mj-lt"/>
              <a:buAutoNum type="arabicPeriod"/>
            </a:pPr>
            <a:r>
              <a:rPr lang="en-US" sz="2800" dirty="0" smtClean="0"/>
              <a:t>Biological</a:t>
            </a:r>
          </a:p>
          <a:p>
            <a:pPr marL="514350" indent="-514350">
              <a:buFont typeface="+mj-lt"/>
              <a:buAutoNum type="arabicPeriod"/>
            </a:pPr>
            <a:r>
              <a:rPr lang="en-US" sz="2800" dirty="0" smtClean="0"/>
              <a:t>Ergonomic </a:t>
            </a:r>
          </a:p>
          <a:p>
            <a:pPr marL="514350" indent="-514350">
              <a:buFont typeface="+mj-lt"/>
              <a:buAutoNum type="arabicPeriod"/>
            </a:pPr>
            <a:r>
              <a:rPr lang="en-US" sz="2800" dirty="0" smtClean="0"/>
              <a:t>Psychosocial </a:t>
            </a:r>
          </a:p>
          <a:p>
            <a:pPr marL="0" indent="0">
              <a:buNone/>
            </a:pPr>
            <a:r>
              <a:rPr lang="en-US" sz="2800" dirty="0" smtClean="0"/>
              <a:t>  </a:t>
            </a:r>
            <a:endParaRPr lang="en-US" sz="2800" dirty="0"/>
          </a:p>
        </p:txBody>
      </p:sp>
    </p:spTree>
    <p:extLst>
      <p:ext uri="{BB962C8B-B14F-4D97-AF65-F5344CB8AC3E}">
        <p14:creationId xmlns:p14="http://schemas.microsoft.com/office/powerpoint/2010/main" val="3260248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solidFill>
                  <a:srgbClr val="FF0000"/>
                </a:solidFill>
              </a:rPr>
              <a:t>Physical hazards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Heat - </a:t>
            </a:r>
          </a:p>
          <a:p>
            <a:r>
              <a:rPr lang="en-US" dirty="0" smtClean="0"/>
              <a:t>Cold</a:t>
            </a:r>
          </a:p>
          <a:p>
            <a:r>
              <a:rPr lang="en-US" dirty="0" smtClean="0"/>
              <a:t>Light</a:t>
            </a:r>
          </a:p>
          <a:p>
            <a:r>
              <a:rPr lang="en-US" dirty="0" smtClean="0"/>
              <a:t>Radiation </a:t>
            </a:r>
          </a:p>
          <a:p>
            <a:r>
              <a:rPr lang="en-US" dirty="0" smtClean="0"/>
              <a:t>Noise </a:t>
            </a:r>
          </a:p>
          <a:p>
            <a:r>
              <a:rPr lang="en-US" dirty="0" smtClean="0"/>
              <a:t>Vibration</a:t>
            </a:r>
          </a:p>
          <a:p>
            <a:pPr marL="0" indent="0">
              <a:buNone/>
            </a:pPr>
            <a:endParaRPr lang="en-US" dirty="0"/>
          </a:p>
        </p:txBody>
      </p:sp>
    </p:spTree>
    <p:extLst>
      <p:ext uri="{BB962C8B-B14F-4D97-AF65-F5344CB8AC3E}">
        <p14:creationId xmlns:p14="http://schemas.microsoft.com/office/powerpoint/2010/main" val="2391513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Heat. </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2800" b="1" dirty="0" smtClean="0"/>
              <a:t>Heatstroke </a:t>
            </a:r>
            <a:r>
              <a:rPr lang="en-US" sz="2800" dirty="0" smtClean="0"/>
              <a:t>– death due to prolonged exposure to heat/sun</a:t>
            </a:r>
          </a:p>
          <a:p>
            <a:pPr>
              <a:buFont typeface="Wingdings" pitchFamily="2" charset="2"/>
              <a:buChar char="Ø"/>
            </a:pPr>
            <a:r>
              <a:rPr lang="en-US" sz="2800" b="1" dirty="0" smtClean="0"/>
              <a:t>Heat exhaustion </a:t>
            </a:r>
            <a:r>
              <a:rPr lang="en-US" sz="2800" dirty="0" smtClean="0"/>
              <a:t>– presenting with headache, fatigue, muscle weakness etc.</a:t>
            </a:r>
          </a:p>
          <a:p>
            <a:pPr>
              <a:buFont typeface="Wingdings" pitchFamily="2" charset="2"/>
              <a:buChar char="Ø"/>
            </a:pPr>
            <a:r>
              <a:rPr lang="en-US" sz="2800" b="1" dirty="0" smtClean="0"/>
              <a:t>Heat syncope/fainting </a:t>
            </a:r>
            <a:r>
              <a:rPr lang="en-US" sz="2800" dirty="0" smtClean="0"/>
              <a:t>– falling unconscious due to overexposure to high temperatures</a:t>
            </a:r>
            <a:r>
              <a:rPr lang="en-US" dirty="0" smtClean="0"/>
              <a:t>.</a:t>
            </a:r>
          </a:p>
          <a:p>
            <a:pPr>
              <a:buFont typeface="Wingdings" pitchFamily="2" charset="2"/>
              <a:buChar char="Ø"/>
            </a:pPr>
            <a:r>
              <a:rPr lang="en-US" b="1" dirty="0" smtClean="0"/>
              <a:t>Heat cramps </a:t>
            </a:r>
            <a:r>
              <a:rPr lang="en-US" dirty="0" smtClean="0"/>
              <a:t>– muscle spasm due to exposure to heat. </a:t>
            </a:r>
          </a:p>
          <a:p>
            <a:pPr>
              <a:buFont typeface="Wingdings" pitchFamily="2" charset="2"/>
              <a:buChar char="Ø"/>
            </a:pPr>
            <a:r>
              <a:rPr lang="en-US" b="1" dirty="0" smtClean="0"/>
              <a:t>Burns </a:t>
            </a:r>
            <a:r>
              <a:rPr lang="en-US" dirty="0" smtClean="0"/>
              <a:t>– dry heat/cold/electrocution. </a:t>
            </a:r>
            <a:endParaRPr lang="en-US" dirty="0"/>
          </a:p>
        </p:txBody>
      </p:sp>
    </p:spTree>
    <p:extLst>
      <p:ext uri="{BB962C8B-B14F-4D97-AF65-F5344CB8AC3E}">
        <p14:creationId xmlns:p14="http://schemas.microsoft.com/office/powerpoint/2010/main" val="3525520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at risk?</a:t>
            </a:r>
            <a:endParaRPr lang="en-US" dirty="0"/>
          </a:p>
        </p:txBody>
      </p:sp>
      <p:sp>
        <p:nvSpPr>
          <p:cNvPr id="3" name="Content Placeholder 2"/>
          <p:cNvSpPr>
            <a:spLocks noGrp="1"/>
          </p:cNvSpPr>
          <p:nvPr>
            <p:ph idx="1"/>
          </p:nvPr>
        </p:nvSpPr>
        <p:spPr/>
        <p:txBody>
          <a:bodyPr>
            <a:normAutofit/>
          </a:bodyPr>
          <a:lstStyle/>
          <a:p>
            <a:r>
              <a:rPr lang="en-US" sz="2800" dirty="0" smtClean="0"/>
              <a:t>Fire fighters</a:t>
            </a:r>
          </a:p>
          <a:p>
            <a:r>
              <a:rPr lang="en-US" sz="2800" dirty="0" smtClean="0"/>
              <a:t>Factory workers</a:t>
            </a:r>
          </a:p>
          <a:p>
            <a:r>
              <a:rPr lang="en-US" sz="2800" dirty="0" smtClean="0"/>
              <a:t>electricians.</a:t>
            </a:r>
          </a:p>
          <a:p>
            <a:r>
              <a:rPr lang="en-US" sz="2800" dirty="0" smtClean="0"/>
              <a:t>welders</a:t>
            </a:r>
            <a:endParaRPr lang="en-US" sz="2800" dirty="0"/>
          </a:p>
        </p:txBody>
      </p:sp>
    </p:spTree>
    <p:extLst>
      <p:ext uri="{BB962C8B-B14F-4D97-AF65-F5344CB8AC3E}">
        <p14:creationId xmlns:p14="http://schemas.microsoft.com/office/powerpoint/2010/main" val="3349438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idx="1"/>
          </p:nvPr>
        </p:nvSpPr>
        <p:spPr/>
        <p:txBody>
          <a:bodyPr/>
          <a:lstStyle/>
          <a:p>
            <a:r>
              <a:rPr lang="en-US" dirty="0" smtClean="0"/>
              <a:t>Proper training</a:t>
            </a:r>
          </a:p>
          <a:p>
            <a:r>
              <a:rPr lang="en-US" dirty="0" smtClean="0"/>
              <a:t>Protective gadgets/clothing</a:t>
            </a:r>
          </a:p>
          <a:p>
            <a:r>
              <a:rPr lang="en-US" dirty="0" smtClean="0"/>
              <a:t>Regular equipment checkups. </a:t>
            </a:r>
          </a:p>
          <a:p>
            <a:endParaRPr lang="en-US" dirty="0"/>
          </a:p>
        </p:txBody>
      </p:sp>
    </p:spTree>
    <p:extLst>
      <p:ext uri="{BB962C8B-B14F-4D97-AF65-F5344CB8AC3E}">
        <p14:creationId xmlns:p14="http://schemas.microsoft.com/office/powerpoint/2010/main" val="41135609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Cold </a:t>
            </a:r>
            <a:endParaRPr lang="en-US" dirty="0"/>
          </a:p>
        </p:txBody>
      </p:sp>
      <p:sp>
        <p:nvSpPr>
          <p:cNvPr id="3" name="Content Placeholder 2"/>
          <p:cNvSpPr>
            <a:spLocks noGrp="1"/>
          </p:cNvSpPr>
          <p:nvPr>
            <p:ph idx="1"/>
          </p:nvPr>
        </p:nvSpPr>
        <p:spPr/>
        <p:txBody>
          <a:bodyPr/>
          <a:lstStyle/>
          <a:p>
            <a:r>
              <a:rPr lang="en-US" b="1" dirty="0" smtClean="0"/>
              <a:t>Trench foot </a:t>
            </a:r>
            <a:r>
              <a:rPr lang="en-US" dirty="0" smtClean="0"/>
              <a:t>–prolonged exposure of feet to damp, unsanitary and cold conditions.</a:t>
            </a:r>
          </a:p>
          <a:p>
            <a:r>
              <a:rPr lang="en-US" b="1" dirty="0" smtClean="0"/>
              <a:t>Frostbite</a:t>
            </a:r>
            <a:r>
              <a:rPr lang="en-US" dirty="0" smtClean="0"/>
              <a:t> – where localized damage is caused to tissues due to freezing. </a:t>
            </a:r>
          </a:p>
          <a:p>
            <a:r>
              <a:rPr lang="en-US" b="1" dirty="0" err="1" smtClean="0"/>
              <a:t>Chilbains</a:t>
            </a:r>
            <a:r>
              <a:rPr lang="en-US" dirty="0" smtClean="0"/>
              <a:t> –small itchy painful </a:t>
            </a:r>
            <a:r>
              <a:rPr lang="en-US" dirty="0" err="1" smtClean="0"/>
              <a:t>lampson</a:t>
            </a:r>
            <a:r>
              <a:rPr lang="en-US" dirty="0" smtClean="0"/>
              <a:t> the skin due to poor circulation in the skin following exposure to cold. </a:t>
            </a:r>
            <a:endParaRPr lang="en-US" dirty="0"/>
          </a:p>
        </p:txBody>
      </p:sp>
    </p:spTree>
    <p:extLst>
      <p:ext uri="{BB962C8B-B14F-4D97-AF65-F5344CB8AC3E}">
        <p14:creationId xmlns:p14="http://schemas.microsoft.com/office/powerpoint/2010/main" val="327379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3531</TotalTime>
  <Words>976</Words>
  <Application>Microsoft Office PowerPoint</Application>
  <PresentationFormat>On-screen Show (4:3)</PresentationFormat>
  <Paragraphs>196</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Occupational health Hazards</vt:lpstr>
      <vt:lpstr>PowerPoint Presentation</vt:lpstr>
      <vt:lpstr>PowerPoint Presentation</vt:lpstr>
      <vt:lpstr>Occupational hazards</vt:lpstr>
      <vt:lpstr>Physical hazards </vt:lpstr>
      <vt:lpstr>Heat. </vt:lpstr>
      <vt:lpstr>Who is at risk?</vt:lpstr>
      <vt:lpstr>prevention</vt:lpstr>
      <vt:lpstr>Cold </vt:lpstr>
      <vt:lpstr>Who is at risk?</vt:lpstr>
      <vt:lpstr>prevention</vt:lpstr>
      <vt:lpstr>Light </vt:lpstr>
      <vt:lpstr>Pressure. </vt:lpstr>
      <vt:lpstr>Noise.</vt:lpstr>
      <vt:lpstr>Radiation. </vt:lpstr>
      <vt:lpstr>Vibration </vt:lpstr>
      <vt:lpstr>Biological Hazards. </vt:lpstr>
      <vt:lpstr>Diseases due to biological agents</vt:lpstr>
      <vt:lpstr>Chemical hazards. </vt:lpstr>
      <vt:lpstr>Diseases due to chemical agents</vt:lpstr>
      <vt:lpstr>PowerPoint Presentation</vt:lpstr>
      <vt:lpstr>Discuss </vt:lpstr>
      <vt:lpstr>Psychosocial hazards</vt:lpstr>
      <vt:lpstr>Psychological and behavioral change.</vt:lpstr>
      <vt:lpstr>Psychosomatic ill health</vt:lpstr>
      <vt:lpstr>Disorders due to psychological hazards.</vt:lpstr>
      <vt:lpstr>Ergonomics hazard</vt:lpstr>
      <vt:lpstr>Ergonomics hazards.</vt:lpstr>
      <vt:lpstr>PowerPoint Presentation</vt:lpstr>
      <vt:lpstr>PowerPoint Presentation</vt:lpstr>
      <vt:lpstr>PowerPoint Presentation</vt:lpstr>
      <vt:lpstr>The 4Ps of OSH</vt:lpstr>
      <vt:lpstr>Health promotion of workers</vt:lpstr>
      <vt:lpstr>Hazard prevention and Control</vt:lpstr>
      <vt:lpstr>Effective controls:</vt:lpstr>
      <vt:lpstr>Hazard Prevention and Control</vt:lpstr>
      <vt:lpstr>Hazard Prevention and Control</vt:lpstr>
      <vt:lpstr>SAFETY &amp; HEALTH MANAGEMENT SYSTEM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health Hazards</dc:title>
  <dc:creator>Godfrey</dc:creator>
  <cp:lastModifiedBy>Godfrey</cp:lastModifiedBy>
  <cp:revision>61</cp:revision>
  <dcterms:created xsi:type="dcterms:W3CDTF">2021-10-09T06:10:06Z</dcterms:created>
  <dcterms:modified xsi:type="dcterms:W3CDTF">2021-10-18T09:49:18Z</dcterms:modified>
</cp:coreProperties>
</file>